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0"/>
          <p:cNvSpPr/>
          <p:nvPr/>
        </p:nvSpPr>
        <p:spPr>
          <a:xfrm>
            <a:off x="0" y="908050"/>
            <a:ext cx="9144000" cy="5638800"/>
          </a:xfrm>
          <a:custGeom>
            <a:avLst/>
            <a:gdLst>
              <a:gd name="connsiteX0" fmla="*/ 0 w 9144000"/>
              <a:gd name="connsiteY0" fmla="*/ 5638800 h 5638800"/>
              <a:gd name="connsiteX1" fmla="*/ 9144000 w 9144000"/>
              <a:gd name="connsiteY1" fmla="*/ 5638800 h 5638800"/>
              <a:gd name="connsiteX2" fmla="*/ 9144000 w 9144000"/>
              <a:gd name="connsiteY2" fmla="*/ 0 h 5638800"/>
              <a:gd name="connsiteX3" fmla="*/ 0 w 9144000"/>
              <a:gd name="connsiteY3" fmla="*/ 0 h 5638800"/>
              <a:gd name="connsiteX4" fmla="*/ 0 w 91440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638800">
                <a:moveTo>
                  <a:pt x="0" y="5638800"/>
                </a:moveTo>
                <a:lnTo>
                  <a:pt x="9144000" y="5638800"/>
                </a:lnTo>
                <a:lnTo>
                  <a:pt x="91440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solidFill>
            <a:srgbClr val="0052A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" y="160020"/>
            <a:ext cx="2385060" cy="617220"/>
          </a:xfrm>
          <a:prstGeom prst="rect">
            <a:avLst/>
          </a:prstGeom>
        </p:spPr>
      </p:pic>
      <p:sp>
        <p:nvSpPr>
          <p:cNvPr id="5" name="TextBox 2"/>
          <p:cNvSpPr txBox="1"/>
          <p:nvPr/>
        </p:nvSpPr>
        <p:spPr>
          <a:xfrm>
            <a:off x="8479790" y="438257"/>
            <a:ext cx="552877" cy="3718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Calibri"/>
                <a:ea typeface="Calibri"/>
              </a:rPr>
              <a:t>1/8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415290" y="2374135"/>
            <a:ext cx="7774116" cy="45133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790541">
              <a:lnSpc>
                <a:spcPct val="101666"/>
              </a:lnSpc>
            </a:pPr>
            <a:r>
              <a:rPr lang="en-US" altLang="zh-CN" sz="2800" dirty="0">
                <a:solidFill>
                  <a:srgbClr val="FEFEFE"/>
                </a:solidFill>
                <a:latin typeface="Calibri"/>
                <a:ea typeface="Calibri"/>
              </a:rPr>
              <a:t>Vorlesung</a:t>
            </a:r>
            <a:r>
              <a:rPr lang="en-US" altLang="zh-CN" sz="2800" dirty="0">
                <a:solidFill>
                  <a:srgbClr val="FEFEFE"/>
                </a:solidFill>
                <a:latin typeface="Calibri"/>
                <a:cs typeface="Calibri"/>
              </a:rPr>
              <a:t>  </a:t>
            </a:r>
            <a:r>
              <a:rPr lang="en-US" altLang="zh-CN" sz="2800" b="1" dirty="0">
                <a:solidFill>
                  <a:srgbClr val="FEFEFE"/>
                </a:solidFill>
                <a:latin typeface="Calibri"/>
                <a:ea typeface="Calibri"/>
              </a:rPr>
              <a:t>Medienrecht</a:t>
            </a:r>
            <a:r>
              <a:rPr lang="en-US" altLang="zh-CN" sz="2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2800" dirty="0">
                <a:solidFill>
                  <a:srgbClr val="FEFEFE"/>
                </a:solidFill>
                <a:latin typeface="Calibri"/>
                <a:ea typeface="Calibri"/>
              </a:rPr>
              <a:t>(SMK</a:t>
            </a:r>
            <a:r>
              <a:rPr lang="en-US" altLang="zh-CN" sz="2800" spc="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2800" dirty="0">
                <a:solidFill>
                  <a:srgbClr val="FEFEFE"/>
                </a:solidFill>
                <a:latin typeface="Calibri"/>
                <a:ea typeface="Calibri"/>
              </a:rPr>
              <a:t>7)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75"/>
              </a:lnSpc>
            </a:pPr>
            <a:endParaRPr lang="en-US" dirty="0" smtClean="0"/>
          </a:p>
          <a:p>
            <a:pPr marL="0" indent="550703">
              <a:lnSpc>
                <a:spcPct val="101666"/>
              </a:lnSpc>
            </a:pPr>
            <a:r>
              <a:rPr lang="en-US" altLang="zh-CN" sz="2800" dirty="0">
                <a:solidFill>
                  <a:srgbClr val="FEFEFE"/>
                </a:solidFill>
                <a:latin typeface="Calibri"/>
                <a:ea typeface="Calibri"/>
              </a:rPr>
              <a:t>im</a:t>
            </a:r>
            <a:r>
              <a:rPr lang="en-US" altLang="zh-CN" sz="2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2800" dirty="0" err="1">
                <a:solidFill>
                  <a:srgbClr val="FEFEFE"/>
                </a:solidFill>
                <a:latin typeface="Calibri"/>
                <a:ea typeface="Calibri"/>
              </a:rPr>
              <a:t>Hörsaal</a:t>
            </a:r>
            <a:r>
              <a:rPr lang="en-US" altLang="zh-CN" sz="2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2800" dirty="0" smtClean="0">
                <a:solidFill>
                  <a:srgbClr val="FEFEFE"/>
                </a:solidFill>
                <a:latin typeface="Calibri"/>
                <a:cs typeface="Calibri"/>
              </a:rPr>
              <a:t>5 </a:t>
            </a:r>
            <a:r>
              <a:rPr lang="en-US" altLang="zh-CN" sz="28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2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2800" dirty="0">
                <a:solidFill>
                  <a:srgbClr val="FEFEFE"/>
                </a:solidFill>
                <a:latin typeface="Calibri"/>
                <a:ea typeface="Calibri"/>
              </a:rPr>
              <a:t>Deutschen</a:t>
            </a:r>
            <a:r>
              <a:rPr lang="en-US" altLang="zh-CN" sz="2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2800" dirty="0">
                <a:solidFill>
                  <a:srgbClr val="FEFEFE"/>
                </a:solidFill>
                <a:latin typeface="Calibri"/>
                <a:ea typeface="Calibri"/>
              </a:rPr>
              <a:t>Sporthochschule</a:t>
            </a:r>
            <a:r>
              <a:rPr lang="en-US" altLang="zh-CN" sz="2800" spc="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2800" dirty="0">
                <a:solidFill>
                  <a:srgbClr val="FEFEFE"/>
                </a:solidFill>
                <a:latin typeface="Calibri"/>
                <a:ea typeface="Calibri"/>
              </a:rPr>
              <a:t>Köln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75"/>
              </a:lnSpc>
            </a:pPr>
            <a:endParaRPr lang="en-US" dirty="0" smtClean="0"/>
          </a:p>
          <a:p>
            <a:pPr marL="0" indent="2112041">
              <a:lnSpc>
                <a:spcPct val="101666"/>
              </a:lnSpc>
            </a:pPr>
            <a:r>
              <a:rPr lang="en-US" altLang="zh-CN" sz="2800" dirty="0">
                <a:solidFill>
                  <a:srgbClr val="FEFEFE"/>
                </a:solidFill>
                <a:latin typeface="Calibri"/>
                <a:ea typeface="Calibri"/>
              </a:rPr>
              <a:t>im</a:t>
            </a:r>
            <a:r>
              <a:rPr lang="en-US" altLang="zh-CN" sz="2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2800" dirty="0" err="1">
                <a:solidFill>
                  <a:srgbClr val="FEFEFE"/>
                </a:solidFill>
                <a:latin typeface="Calibri"/>
                <a:ea typeface="Calibri"/>
              </a:rPr>
              <a:t>Wintersemester</a:t>
            </a:r>
            <a:r>
              <a:rPr lang="en-US" altLang="zh-CN" sz="2800" spc="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2800" dirty="0" smtClean="0">
                <a:solidFill>
                  <a:srgbClr val="FEFEFE"/>
                </a:solidFill>
                <a:latin typeface="Calibri"/>
                <a:ea typeface="Calibri"/>
              </a:rPr>
              <a:t>2022/23</a:t>
            </a:r>
            <a:endParaRPr lang="en-US" altLang="zh-CN" sz="2800" dirty="0">
              <a:solidFill>
                <a:srgbClr val="FEFEFE"/>
              </a:solidFill>
              <a:latin typeface="Calibri"/>
              <a:ea typeface="Calibri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914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en-US" altLang="zh-CN" sz="1400" spc="-15" dirty="0">
                <a:solidFill>
                  <a:srgbClr val="000000"/>
                </a:solidFill>
                <a:latin typeface="Calibri"/>
                <a:ea typeface="Calibri"/>
              </a:rPr>
              <a:t>Prof.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Dr.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ea typeface="Calibri"/>
              </a:rPr>
              <a:t>jur.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Martin</a:t>
            </a:r>
            <a:r>
              <a:rPr lang="en-US" altLang="zh-CN" sz="14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Nolte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/>
          <p:nvPr/>
        </p:nvSpPr>
        <p:spPr>
          <a:xfrm>
            <a:off x="0" y="908050"/>
            <a:ext cx="9144000" cy="5638800"/>
          </a:xfrm>
          <a:custGeom>
            <a:avLst/>
            <a:gdLst>
              <a:gd name="connsiteX0" fmla="*/ 0 w 9144000"/>
              <a:gd name="connsiteY0" fmla="*/ 5638800 h 5638800"/>
              <a:gd name="connsiteX1" fmla="*/ 9144000 w 9144000"/>
              <a:gd name="connsiteY1" fmla="*/ 5638800 h 5638800"/>
              <a:gd name="connsiteX2" fmla="*/ 9144000 w 9144000"/>
              <a:gd name="connsiteY2" fmla="*/ 0 h 5638800"/>
              <a:gd name="connsiteX3" fmla="*/ 0 w 9144000"/>
              <a:gd name="connsiteY3" fmla="*/ 0 h 5638800"/>
              <a:gd name="connsiteX4" fmla="*/ 0 w 91440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638800">
                <a:moveTo>
                  <a:pt x="0" y="5638800"/>
                </a:moveTo>
                <a:lnTo>
                  <a:pt x="9144000" y="5638800"/>
                </a:lnTo>
                <a:lnTo>
                  <a:pt x="91440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solidFill>
            <a:srgbClr val="0052A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" y="160020"/>
            <a:ext cx="2385060" cy="617220"/>
          </a:xfrm>
          <a:prstGeom prst="rect">
            <a:avLst/>
          </a:prstGeom>
        </p:spPr>
      </p:pic>
      <p:sp>
        <p:nvSpPr>
          <p:cNvPr id="2" name="TextBox 6"/>
          <p:cNvSpPr txBox="1"/>
          <p:nvPr/>
        </p:nvSpPr>
        <p:spPr>
          <a:xfrm>
            <a:off x="8479790" y="438257"/>
            <a:ext cx="552877" cy="3718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Calibri"/>
                <a:ea typeface="Calibri"/>
              </a:rPr>
              <a:t>2/8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15290" y="1336819"/>
            <a:ext cx="8093383" cy="52712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14"/>
              </a:lnSpc>
            </a:pPr>
            <a:endParaRPr lang="en-US" dirty="0" smtClean="0"/>
          </a:p>
          <a:p>
            <a:pPr marL="0" indent="215900">
              <a:lnSpc>
                <a:spcPct val="101666"/>
              </a:lnSpc>
            </a:pP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Mediengrundrechte</a:t>
            </a:r>
            <a:r>
              <a:rPr lang="en-US" altLang="zh-CN" sz="1800" b="1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im</a:t>
            </a:r>
            <a:r>
              <a:rPr lang="en-US" altLang="zh-CN" sz="1800" b="1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Überblick</a:t>
            </a:r>
            <a:r>
              <a:rPr lang="en-US" altLang="zh-CN" sz="1800" b="1" spc="-3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-</a:t>
            </a:r>
            <a:r>
              <a:rPr lang="en-US" altLang="zh-CN" sz="1800" b="1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Meinungsfreiheit</a:t>
            </a:r>
            <a:r>
              <a:rPr lang="en-US" altLang="zh-CN" sz="1800" b="1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im</a:t>
            </a:r>
            <a:r>
              <a:rPr lang="en-US" altLang="zh-CN" sz="1800" b="1" spc="-3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Besonderen</a:t>
            </a:r>
          </a:p>
          <a:p>
            <a:pPr>
              <a:lnSpc>
                <a:spcPts val="1689"/>
              </a:lnSpc>
            </a:pPr>
            <a:endParaRPr lang="en-US" dirty="0" smtClean="0"/>
          </a:p>
          <a:p>
            <a:pPr marL="0" indent="215900">
              <a:lnSpc>
                <a:spcPct val="101666"/>
              </a:lnSpc>
            </a:pP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Frage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1: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Welche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fünf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Mediengrundrechte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gibt</a:t>
            </a:r>
            <a:r>
              <a:rPr lang="en-US" altLang="zh-CN" sz="1800" b="1" spc="-89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es?</a:t>
            </a:r>
          </a:p>
          <a:p>
            <a:pPr>
              <a:lnSpc>
                <a:spcPts val="1689"/>
              </a:lnSpc>
            </a:pPr>
            <a:endParaRPr lang="en-US" dirty="0" smtClean="0"/>
          </a:p>
          <a:p>
            <a:pPr marL="215900" hangingPunct="0">
              <a:lnSpc>
                <a:spcPct val="114583"/>
              </a:lnSpc>
            </a:pP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fünf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zentralen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Mediengrundrechte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finden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sich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Art.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5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Abs.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1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Grundgesetz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(GG);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dort</a:t>
            </a:r>
            <a:r>
              <a:rPr lang="en-US" altLang="zh-CN" sz="1600" spc="-8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heißt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Abs.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1: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Jeder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hat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das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Recht,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seine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Meinung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in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Wort,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Schrift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Bild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frei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zu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äußern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i="1" spc="4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zu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verbreiten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sich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aus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allgemein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zugänglichen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Quellen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ungehindert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zu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unterrichten.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Pressefreiheit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Freiheit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Berichterstattung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durch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Rundfunk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Film</a:t>
            </a:r>
            <a:r>
              <a:rPr lang="en-US" altLang="zh-CN" sz="1600" i="1" spc="4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werden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gewährleistet.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Eine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Zensur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findet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nicht</a:t>
            </a:r>
            <a:r>
              <a:rPr lang="en-US" altLang="zh-CN" sz="1600" i="1" spc="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i="1" dirty="0">
                <a:solidFill>
                  <a:srgbClr val="FEFEFE"/>
                </a:solidFill>
                <a:latin typeface="Calibri"/>
                <a:ea typeface="Calibri"/>
              </a:rPr>
              <a:t>statt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.“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14"/>
              </a:lnSpc>
            </a:pPr>
            <a:endParaRPr lang="en-US" dirty="0" smtClean="0"/>
          </a:p>
          <a:p>
            <a:pPr marL="215900" hangingPunct="0">
              <a:lnSpc>
                <a:spcPct val="114166"/>
              </a:lnSpc>
            </a:pP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Art.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5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Abs.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1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enthalten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sind: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Meinungsfreiheit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Informationsfreiheit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(Satz</a:t>
            </a:r>
            <a:r>
              <a:rPr lang="en-US" altLang="zh-CN" sz="1600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1)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sowie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Presse-,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Rundfunk-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Filmfreiheit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(Satz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2)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–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weitere</a:t>
            </a:r>
            <a:r>
              <a:rPr lang="en-US" altLang="zh-CN" sz="1600" spc="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Kommunikationsgrundrechte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sind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Kunstfreiheit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(Art.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5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Abs.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3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GG)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Versammlungsfreiheit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(Art.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8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Abs.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1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GG).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Art.</a:t>
            </a:r>
            <a:r>
              <a:rPr lang="en-US" altLang="zh-CN" sz="1600" spc="-8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5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hat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herausragende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Bedeutung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ist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„schlechthin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konstituierend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für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freiheitlich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demokratische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Grundordnung“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(Demokratie-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Rechtsstaatsprinzip).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925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en-US" altLang="zh-CN" sz="1400" spc="-15" dirty="0">
                <a:solidFill>
                  <a:srgbClr val="000000"/>
                </a:solidFill>
                <a:latin typeface="Calibri"/>
                <a:ea typeface="Calibri"/>
              </a:rPr>
              <a:t>Prof.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Dr.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ea typeface="Calibri"/>
              </a:rPr>
              <a:t>jur.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Martin</a:t>
            </a:r>
            <a:r>
              <a:rPr lang="en-US" altLang="zh-CN" sz="14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Nolte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8"/>
          <p:cNvSpPr/>
          <p:nvPr/>
        </p:nvSpPr>
        <p:spPr>
          <a:xfrm>
            <a:off x="0" y="908050"/>
            <a:ext cx="9144000" cy="5638800"/>
          </a:xfrm>
          <a:custGeom>
            <a:avLst/>
            <a:gdLst>
              <a:gd name="connsiteX0" fmla="*/ 0 w 9144000"/>
              <a:gd name="connsiteY0" fmla="*/ 5638800 h 5638800"/>
              <a:gd name="connsiteX1" fmla="*/ 9144000 w 9144000"/>
              <a:gd name="connsiteY1" fmla="*/ 5638800 h 5638800"/>
              <a:gd name="connsiteX2" fmla="*/ 9144000 w 9144000"/>
              <a:gd name="connsiteY2" fmla="*/ 0 h 5638800"/>
              <a:gd name="connsiteX3" fmla="*/ 0 w 9144000"/>
              <a:gd name="connsiteY3" fmla="*/ 0 h 5638800"/>
              <a:gd name="connsiteX4" fmla="*/ 0 w 91440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638800">
                <a:moveTo>
                  <a:pt x="0" y="5638800"/>
                </a:moveTo>
                <a:lnTo>
                  <a:pt x="9144000" y="5638800"/>
                </a:lnTo>
                <a:lnTo>
                  <a:pt x="91440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solidFill>
            <a:srgbClr val="0052A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" y="160020"/>
            <a:ext cx="2385060" cy="617220"/>
          </a:xfrm>
          <a:prstGeom prst="rect">
            <a:avLst/>
          </a:prstGeom>
        </p:spPr>
      </p:pic>
      <p:sp>
        <p:nvSpPr>
          <p:cNvPr id="2" name="TextBox 10"/>
          <p:cNvSpPr txBox="1"/>
          <p:nvPr/>
        </p:nvSpPr>
        <p:spPr>
          <a:xfrm>
            <a:off x="8479790" y="438257"/>
            <a:ext cx="552877" cy="3718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Calibri"/>
                <a:ea typeface="Calibri"/>
              </a:rPr>
              <a:t>3/8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15290" y="1409971"/>
            <a:ext cx="7934725" cy="54255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01612">
              <a:lnSpc>
                <a:spcPct val="101666"/>
              </a:lnSpc>
            </a:pP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Frage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2: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Was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ist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i="1" dirty="0">
                <a:solidFill>
                  <a:srgbClr val="FEFEFE"/>
                </a:solidFill>
                <a:latin typeface="Calibri"/>
                <a:ea typeface="Calibri"/>
              </a:rPr>
              <a:t>Schutzbereich</a:t>
            </a:r>
            <a:r>
              <a:rPr lang="en-US" altLang="zh-CN" sz="1800" b="1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Meinungsfreiheit</a:t>
            </a:r>
            <a:r>
              <a:rPr lang="en-US" altLang="zh-CN" sz="1800" b="1" spc="-69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?</a:t>
            </a:r>
          </a:p>
          <a:p>
            <a:pPr marL="982662" hangingPunct="0">
              <a:lnSpc>
                <a:spcPct val="115416"/>
              </a:lnSpc>
              <a:spcBef>
                <a:spcPts val="200"/>
              </a:spcBef>
            </a:pP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Diese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lautet: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„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Jeder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hat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das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Recht,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seine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Meinung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in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Wort,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Schrift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800" i="1" spc="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Bild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frei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zu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äußern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zu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i="1" dirty="0">
                <a:solidFill>
                  <a:srgbClr val="FEFEFE"/>
                </a:solidFill>
                <a:latin typeface="Calibri"/>
                <a:ea typeface="Calibri"/>
              </a:rPr>
              <a:t>verbreiten</a:t>
            </a:r>
            <a:r>
              <a:rPr lang="en-US" altLang="zh-CN" sz="1800" i="1" spc="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(….).“</a:t>
            </a:r>
          </a:p>
          <a:p>
            <a:pPr>
              <a:lnSpc>
                <a:spcPts val="1610"/>
              </a:lnSpc>
            </a:pPr>
            <a:endParaRPr lang="en-US" dirty="0" smtClean="0"/>
          </a:p>
          <a:p>
            <a:pPr marL="201612" hangingPunct="0">
              <a:lnSpc>
                <a:spcPct val="115833"/>
              </a:lnSpc>
            </a:pP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Schutzbereich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besteht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–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bei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allen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Grundrechten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–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einer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personellen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(wer</a:t>
            </a:r>
            <a:r>
              <a:rPr lang="en-US" altLang="zh-CN" sz="1600" spc="4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kann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sich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auf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Meinungsfreiheit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berufen?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Antwort: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„jeder“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–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also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jede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Person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unabhängig</a:t>
            </a:r>
            <a:r>
              <a:rPr lang="en-US" altLang="zh-CN" sz="1600" spc="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von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Staatsangehörigkeit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etc.)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einer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sachlichen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Dimension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(was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wird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geschützt?</a:t>
            </a:r>
            <a:r>
              <a:rPr lang="en-US" altLang="zh-CN" sz="1600" spc="-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Antwort: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„seine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Meinung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Wort,……verbreiten“);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innerhalb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sachlichen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Schutzes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ist</a:t>
            </a:r>
            <a:r>
              <a:rPr lang="en-US" altLang="zh-CN" sz="1600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wiederum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zwischen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dem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Gegenstand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Schutzes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(worauf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bezieht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sich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das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Grundrecht?</a:t>
            </a:r>
            <a:r>
              <a:rPr lang="en-US" altLang="zh-CN" sz="1600" spc="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Antwort: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„seine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Meinung“)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dem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Umfang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Gewährleistung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(Antwort: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„in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Wort,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Schrift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Bild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frei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zu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äußern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zu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verbreiten“)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zu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unterscheiden.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Schließlich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hat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jeder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das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positive</a:t>
            </a:r>
            <a:r>
              <a:rPr lang="en-US" altLang="zh-CN" sz="1600" spc="34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Recht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zur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Meinungsfreiheit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das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negative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Recht,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seine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Meinung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(….)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weder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zu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äußern</a:t>
            </a:r>
            <a:r>
              <a:rPr lang="en-US" altLang="zh-CN" sz="1600" spc="-64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noch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zu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verbreiten.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995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en-US" altLang="zh-CN" sz="1400" spc="-15" dirty="0">
                <a:solidFill>
                  <a:srgbClr val="000000"/>
                </a:solidFill>
                <a:latin typeface="Calibri"/>
                <a:ea typeface="Calibri"/>
              </a:rPr>
              <a:t>Prof.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Dr.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ea typeface="Calibri"/>
              </a:rPr>
              <a:t>jur.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Martin</a:t>
            </a:r>
            <a:r>
              <a:rPr lang="en-US" altLang="zh-CN" sz="14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Nolte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2"/>
          <p:cNvSpPr/>
          <p:nvPr/>
        </p:nvSpPr>
        <p:spPr>
          <a:xfrm>
            <a:off x="0" y="908050"/>
            <a:ext cx="9144000" cy="5638800"/>
          </a:xfrm>
          <a:custGeom>
            <a:avLst/>
            <a:gdLst>
              <a:gd name="connsiteX0" fmla="*/ 0 w 9144000"/>
              <a:gd name="connsiteY0" fmla="*/ 5638800 h 5638800"/>
              <a:gd name="connsiteX1" fmla="*/ 9144000 w 9144000"/>
              <a:gd name="connsiteY1" fmla="*/ 5638800 h 5638800"/>
              <a:gd name="connsiteX2" fmla="*/ 9144000 w 9144000"/>
              <a:gd name="connsiteY2" fmla="*/ 0 h 5638800"/>
              <a:gd name="connsiteX3" fmla="*/ 0 w 9144000"/>
              <a:gd name="connsiteY3" fmla="*/ 0 h 5638800"/>
              <a:gd name="connsiteX4" fmla="*/ 0 w 91440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638800">
                <a:moveTo>
                  <a:pt x="0" y="5638800"/>
                </a:moveTo>
                <a:lnTo>
                  <a:pt x="9144000" y="5638800"/>
                </a:lnTo>
                <a:lnTo>
                  <a:pt x="91440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solidFill>
            <a:srgbClr val="0052A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" y="160020"/>
            <a:ext cx="2385060" cy="617220"/>
          </a:xfrm>
          <a:prstGeom prst="rect">
            <a:avLst/>
          </a:prstGeom>
        </p:spPr>
      </p:pic>
      <p:sp>
        <p:nvSpPr>
          <p:cNvPr id="2" name="TextBox 14"/>
          <p:cNvSpPr txBox="1"/>
          <p:nvPr/>
        </p:nvSpPr>
        <p:spPr>
          <a:xfrm>
            <a:off x="8479790" y="438257"/>
            <a:ext cx="552877" cy="3718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Calibri"/>
                <a:ea typeface="Calibri"/>
              </a:rPr>
              <a:t>4/8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15290" y="1669051"/>
            <a:ext cx="8023511" cy="51664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33350">
              <a:lnSpc>
                <a:spcPct val="101666"/>
              </a:lnSpc>
            </a:pP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Was</a:t>
            </a:r>
            <a:r>
              <a:rPr lang="en-US" altLang="zh-CN" sz="1800" b="1" spc="-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versteht</a:t>
            </a:r>
            <a:r>
              <a:rPr lang="en-US" altLang="zh-CN" sz="1800" b="1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man</a:t>
            </a:r>
            <a:r>
              <a:rPr lang="en-US" altLang="zh-CN" sz="1800" b="1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unter</a:t>
            </a:r>
            <a:r>
              <a:rPr lang="en-US" altLang="zh-CN" sz="1800" b="1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einer</a:t>
            </a:r>
            <a:r>
              <a:rPr lang="en-US" altLang="zh-CN" sz="1800" b="1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i="1" dirty="0">
                <a:solidFill>
                  <a:srgbClr val="FEFEFE"/>
                </a:solidFill>
                <a:latin typeface="Calibri"/>
                <a:ea typeface="Calibri"/>
              </a:rPr>
              <a:t>Meinung</a:t>
            </a:r>
            <a:r>
              <a:rPr lang="en-US" altLang="zh-CN" sz="1800" b="1" i="1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(Gegenstand</a:t>
            </a:r>
            <a:r>
              <a:rPr lang="en-US" altLang="zh-CN" sz="1800" b="1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des</a:t>
            </a:r>
            <a:r>
              <a:rPr lang="en-US" altLang="zh-CN" sz="1800" b="1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sachlichen</a:t>
            </a:r>
            <a:r>
              <a:rPr lang="en-US" altLang="zh-CN" sz="1800" b="1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Schutzes)?</a:t>
            </a:r>
          </a:p>
          <a:p>
            <a:pPr>
              <a:lnSpc>
                <a:spcPts val="1589"/>
              </a:lnSpc>
            </a:pPr>
            <a:endParaRPr lang="en-US" dirty="0" smtClean="0"/>
          </a:p>
          <a:p>
            <a:pPr marL="133350" hangingPunct="0">
              <a:lnSpc>
                <a:spcPct val="114166"/>
              </a:lnSpc>
            </a:pP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Jedes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Werturteil,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also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jede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Äußerung,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durch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Elemente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Stellungnahme,</a:t>
            </a:r>
            <a:r>
              <a:rPr lang="en-US" altLang="zh-CN" sz="1600" spc="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Dafürhaltens</a:t>
            </a:r>
            <a:r>
              <a:rPr lang="en-US" altLang="zh-CN" sz="1600" spc="-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oder</a:t>
            </a:r>
            <a:r>
              <a:rPr lang="en-US" altLang="zh-CN" sz="1600" spc="-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Meinens</a:t>
            </a:r>
            <a:r>
              <a:rPr lang="en-US" altLang="zh-CN" sz="1600" spc="-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im</a:t>
            </a:r>
            <a:r>
              <a:rPr lang="en-US" altLang="zh-CN" sz="1600" spc="-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Rahmen</a:t>
            </a:r>
            <a:r>
              <a:rPr lang="en-US" altLang="zh-CN" sz="1600" spc="-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einer</a:t>
            </a:r>
            <a:r>
              <a:rPr lang="en-US" altLang="zh-CN" sz="1600" spc="-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geistigen</a:t>
            </a:r>
            <a:r>
              <a:rPr lang="en-US" altLang="zh-CN" sz="1600" spc="-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Auseinandersetzung</a:t>
            </a:r>
            <a:r>
              <a:rPr lang="en-US" altLang="zh-CN" sz="1600" spc="-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geprägt</a:t>
            </a:r>
            <a:r>
              <a:rPr lang="en-US" altLang="zh-CN" sz="1600" spc="-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ist</a:t>
            </a:r>
            <a:r>
              <a:rPr lang="en-US" altLang="zh-CN" sz="1600" spc="-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(Du</a:t>
            </a:r>
            <a:r>
              <a:rPr lang="en-US" altLang="zh-CN" sz="1600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bist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„hübsch“,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„hässlich“,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„dumm“,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„dick“</a:t>
            </a:r>
            <a:r>
              <a:rPr lang="en-US" altLang="zh-CN" sz="1600" spc="-3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usw.)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25"/>
              </a:lnSpc>
            </a:pPr>
            <a:endParaRPr lang="en-US" dirty="0" smtClean="0"/>
          </a:p>
          <a:p>
            <a:pPr marL="133350" hangingPunct="0">
              <a:lnSpc>
                <a:spcPct val="115416"/>
              </a:lnSpc>
            </a:pP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Sind</a:t>
            </a:r>
            <a:r>
              <a:rPr lang="en-US" altLang="zh-CN" sz="1800" b="1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Behauptungen</a:t>
            </a:r>
            <a:r>
              <a:rPr lang="en-US" altLang="zh-CN" sz="1800" b="1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von</a:t>
            </a:r>
            <a:r>
              <a:rPr lang="en-US" altLang="zh-CN" sz="1800" b="1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Tatsachen,</a:t>
            </a:r>
            <a:r>
              <a:rPr lang="en-US" altLang="zh-CN" sz="1800" b="1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also</a:t>
            </a:r>
            <a:r>
              <a:rPr lang="en-US" altLang="zh-CN" sz="1800" b="1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beweisbarer</a:t>
            </a:r>
            <a:r>
              <a:rPr lang="en-US" altLang="zh-CN" sz="1800" b="1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Umstände,</a:t>
            </a:r>
            <a:r>
              <a:rPr lang="en-US" altLang="zh-CN" sz="1800" b="1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„Meinungen“</a:t>
            </a:r>
            <a:r>
              <a:rPr lang="en-US" altLang="zh-CN" sz="1800" b="1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im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Sinne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von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Art.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5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Abs.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1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S.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1</a:t>
            </a:r>
            <a:r>
              <a:rPr lang="en-US" altLang="zh-CN" sz="1800" b="1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GG?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10"/>
              </a:lnSpc>
            </a:pPr>
            <a:endParaRPr lang="en-US" dirty="0" smtClean="0"/>
          </a:p>
          <a:p>
            <a:pPr marL="133350" hangingPunct="0">
              <a:lnSpc>
                <a:spcPct val="114999"/>
              </a:lnSpc>
            </a:pP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Ja,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sofern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zur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Bildung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von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Werturteilen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dienlich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sind;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Ausnahme: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bewusst</a:t>
            </a:r>
            <a:r>
              <a:rPr lang="en-US" altLang="zh-CN" sz="1600" spc="-4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falsche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Tatsachenbehauptungen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=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sog.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verleumderische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Beleidigungen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gem.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§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187</a:t>
            </a:r>
            <a:r>
              <a:rPr lang="en-US" altLang="zh-CN" sz="1600" spc="-1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Strafgesetzbuch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89"/>
              </a:lnSpc>
            </a:pPr>
            <a:endParaRPr lang="en-US" dirty="0" smtClean="0"/>
          </a:p>
          <a:p>
            <a:pPr marL="133350" hangingPunct="0">
              <a:lnSpc>
                <a:spcPct val="113750"/>
              </a:lnSpc>
            </a:pP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Merke: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Bereits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Auswahl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einer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bestimmten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Tatsache,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man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äußert,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kann</a:t>
            </a:r>
            <a:r>
              <a:rPr lang="en-US" altLang="zh-CN" sz="1600" spc="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wertenden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Charakter</a:t>
            </a:r>
            <a:r>
              <a:rPr lang="en-US" altLang="zh-CN" sz="1600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haben</a:t>
            </a:r>
            <a:r>
              <a:rPr lang="en-US" altLang="zh-CN" sz="1600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(Beispiel:</a:t>
            </a:r>
            <a:r>
              <a:rPr lang="en-US" altLang="zh-CN" sz="1600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gute</a:t>
            </a:r>
            <a:r>
              <a:rPr lang="en-US" altLang="zh-CN" sz="1600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Wirtschaftsdaten</a:t>
            </a:r>
            <a:r>
              <a:rPr lang="en-US" altLang="zh-CN" sz="1600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eines</a:t>
            </a:r>
            <a:r>
              <a:rPr lang="en-US" altLang="zh-CN" sz="1600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Unternehmens</a:t>
            </a:r>
            <a:r>
              <a:rPr lang="en-US" altLang="zh-CN" sz="1600" spc="-1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zur</a:t>
            </a:r>
            <a:r>
              <a:rPr lang="en-US" altLang="zh-CN" sz="1600" spc="-2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Stimmungsmache)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300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en-US" altLang="zh-CN" sz="1400" spc="-15" dirty="0">
                <a:solidFill>
                  <a:srgbClr val="000000"/>
                </a:solidFill>
                <a:latin typeface="Calibri"/>
                <a:ea typeface="Calibri"/>
              </a:rPr>
              <a:t>Prof.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Dr.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ea typeface="Calibri"/>
              </a:rPr>
              <a:t>jur.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Martin</a:t>
            </a:r>
            <a:r>
              <a:rPr lang="en-US" altLang="zh-CN" sz="14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Nolte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6"/>
          <p:cNvSpPr/>
          <p:nvPr/>
        </p:nvSpPr>
        <p:spPr>
          <a:xfrm>
            <a:off x="0" y="908050"/>
            <a:ext cx="9144000" cy="5638800"/>
          </a:xfrm>
          <a:custGeom>
            <a:avLst/>
            <a:gdLst>
              <a:gd name="connsiteX0" fmla="*/ 0 w 9144000"/>
              <a:gd name="connsiteY0" fmla="*/ 5638800 h 5638800"/>
              <a:gd name="connsiteX1" fmla="*/ 9144000 w 9144000"/>
              <a:gd name="connsiteY1" fmla="*/ 5638800 h 5638800"/>
              <a:gd name="connsiteX2" fmla="*/ 9144000 w 9144000"/>
              <a:gd name="connsiteY2" fmla="*/ 0 h 5638800"/>
              <a:gd name="connsiteX3" fmla="*/ 0 w 9144000"/>
              <a:gd name="connsiteY3" fmla="*/ 0 h 5638800"/>
              <a:gd name="connsiteX4" fmla="*/ 0 w 91440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638800">
                <a:moveTo>
                  <a:pt x="0" y="5638800"/>
                </a:moveTo>
                <a:lnTo>
                  <a:pt x="9144000" y="5638800"/>
                </a:lnTo>
                <a:lnTo>
                  <a:pt x="91440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solidFill>
            <a:srgbClr val="0052A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" y="160020"/>
            <a:ext cx="2385060" cy="617220"/>
          </a:xfrm>
          <a:prstGeom prst="rect">
            <a:avLst/>
          </a:prstGeom>
        </p:spPr>
      </p:pic>
      <p:sp>
        <p:nvSpPr>
          <p:cNvPr id="2" name="TextBox 18"/>
          <p:cNvSpPr txBox="1"/>
          <p:nvPr/>
        </p:nvSpPr>
        <p:spPr>
          <a:xfrm>
            <a:off x="8479790" y="438257"/>
            <a:ext cx="552877" cy="3718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Calibri"/>
                <a:ea typeface="Calibri"/>
              </a:rPr>
              <a:t>5/8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415290" y="1669051"/>
            <a:ext cx="8174328" cy="51664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47650">
              <a:lnSpc>
                <a:spcPct val="101666"/>
              </a:lnSpc>
            </a:pP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Ist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Pantomime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vom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i="1" dirty="0">
                <a:solidFill>
                  <a:srgbClr val="FEFEFE"/>
                </a:solidFill>
                <a:latin typeface="Calibri"/>
                <a:ea typeface="Calibri"/>
              </a:rPr>
              <a:t>Umfang</a:t>
            </a:r>
            <a:r>
              <a:rPr lang="en-US" altLang="zh-CN" sz="1800" b="1" i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Meinungsfreiheit</a:t>
            </a:r>
            <a:r>
              <a:rPr lang="en-US" altLang="zh-CN" sz="1800" b="1" spc="-1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erfasst?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89"/>
              </a:lnSpc>
            </a:pPr>
            <a:endParaRPr lang="en-US" dirty="0" smtClean="0"/>
          </a:p>
          <a:p>
            <a:pPr marL="133350" hangingPunct="0">
              <a:lnSpc>
                <a:spcPct val="117083"/>
              </a:lnSpc>
            </a:pP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Pantomime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fällt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zwar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nicht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unter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Aufzählung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„Wort,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Schrift,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Bild“.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Allerdings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hat</a:t>
            </a:r>
            <a:r>
              <a:rPr lang="en-US" altLang="zh-CN" sz="1600" spc="-4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diese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Aufzählung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keinen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abschließenden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Charakter.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Geschützt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ist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jede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Kommunikationsform</a:t>
            </a:r>
            <a:r>
              <a:rPr lang="en-US" altLang="zh-CN" sz="1600" spc="-7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(ergo: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Pantomime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auch;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Beispiel: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Pantomime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gegen</a:t>
            </a:r>
            <a:r>
              <a:rPr lang="en-US" altLang="zh-CN" sz="1600" spc="-5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Krieg).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54"/>
              </a:lnSpc>
            </a:pPr>
            <a:endParaRPr lang="en-US" dirty="0" smtClean="0"/>
          </a:p>
          <a:p>
            <a:pPr marL="0" indent="133350">
              <a:lnSpc>
                <a:spcPct val="101666"/>
              </a:lnSpc>
            </a:pPr>
            <a:r>
              <a:rPr lang="en-US" altLang="zh-CN" sz="1600" b="1" dirty="0">
                <a:solidFill>
                  <a:srgbClr val="FEFEFE"/>
                </a:solidFill>
                <a:latin typeface="Calibri"/>
                <a:ea typeface="Calibri"/>
              </a:rPr>
              <a:t>Wird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ea typeface="Calibri"/>
              </a:rPr>
              <a:t>Meinungsfreiheit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ea typeface="Calibri"/>
              </a:rPr>
              <a:t>grenzenlos</a:t>
            </a:r>
            <a:r>
              <a:rPr lang="en-US" altLang="zh-CN" sz="1600" b="1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ea typeface="Calibri"/>
              </a:rPr>
              <a:t>gewährt?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55"/>
              </a:lnSpc>
            </a:pPr>
            <a:endParaRPr lang="en-US" dirty="0" smtClean="0"/>
          </a:p>
          <a:p>
            <a:pPr marL="133350" hangingPunct="0">
              <a:lnSpc>
                <a:spcPct val="114166"/>
              </a:lnSpc>
            </a:pP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Nein!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Art.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5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Abs.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2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heißt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es: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„Diese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Rechte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(gemeint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sind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Art.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5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Abs.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1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GG</a:t>
            </a:r>
            <a:r>
              <a:rPr lang="en-US" altLang="zh-CN" sz="1600" spc="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genannten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Positionen)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finden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ihre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Schranken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Vorschriften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allgemeinen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Gesetze,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den</a:t>
            </a:r>
            <a:r>
              <a:rPr lang="en-US" altLang="zh-CN" sz="1600" spc="-5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gesetzlichen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Bestimmungen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zum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Schutze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Jugend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dem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Recht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persönlichen</a:t>
            </a:r>
            <a:r>
              <a:rPr lang="en-US" altLang="zh-CN" sz="1600" spc="-3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Ehre.“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900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en-US" altLang="zh-CN" sz="1400" spc="-15" dirty="0">
                <a:solidFill>
                  <a:srgbClr val="000000"/>
                </a:solidFill>
                <a:latin typeface="Calibri"/>
                <a:ea typeface="Calibri"/>
              </a:rPr>
              <a:t>Prof.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Dr.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ea typeface="Calibri"/>
              </a:rPr>
              <a:t>jur.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Martin</a:t>
            </a:r>
            <a:r>
              <a:rPr lang="en-US" altLang="zh-CN" sz="14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Nolte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20"/>
          <p:cNvSpPr/>
          <p:nvPr/>
        </p:nvSpPr>
        <p:spPr>
          <a:xfrm>
            <a:off x="0" y="908050"/>
            <a:ext cx="9144000" cy="5638800"/>
          </a:xfrm>
          <a:custGeom>
            <a:avLst/>
            <a:gdLst>
              <a:gd name="connsiteX0" fmla="*/ 0 w 9144000"/>
              <a:gd name="connsiteY0" fmla="*/ 5638800 h 5638800"/>
              <a:gd name="connsiteX1" fmla="*/ 9144000 w 9144000"/>
              <a:gd name="connsiteY1" fmla="*/ 5638800 h 5638800"/>
              <a:gd name="connsiteX2" fmla="*/ 9144000 w 9144000"/>
              <a:gd name="connsiteY2" fmla="*/ 0 h 5638800"/>
              <a:gd name="connsiteX3" fmla="*/ 0 w 9144000"/>
              <a:gd name="connsiteY3" fmla="*/ 0 h 5638800"/>
              <a:gd name="connsiteX4" fmla="*/ 0 w 91440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638800">
                <a:moveTo>
                  <a:pt x="0" y="5638800"/>
                </a:moveTo>
                <a:lnTo>
                  <a:pt x="9144000" y="5638800"/>
                </a:lnTo>
                <a:lnTo>
                  <a:pt x="91440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solidFill>
            <a:srgbClr val="0052A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" y="160020"/>
            <a:ext cx="2385060" cy="617220"/>
          </a:xfrm>
          <a:prstGeom prst="rect">
            <a:avLst/>
          </a:prstGeom>
        </p:spPr>
      </p:pic>
      <p:sp>
        <p:nvSpPr>
          <p:cNvPr id="2" name="TextBox 22"/>
          <p:cNvSpPr txBox="1"/>
          <p:nvPr/>
        </p:nvSpPr>
        <p:spPr>
          <a:xfrm>
            <a:off x="8479790" y="438257"/>
            <a:ext cx="552877" cy="3718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Calibri"/>
                <a:ea typeface="Calibri"/>
              </a:rPr>
              <a:t>6/8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415290" y="1998234"/>
            <a:ext cx="8175073" cy="48372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47650">
              <a:lnSpc>
                <a:spcPct val="101666"/>
              </a:lnSpc>
            </a:pPr>
            <a:r>
              <a:rPr lang="en-US" altLang="zh-CN" sz="1800" b="1" spc="-10" dirty="0">
                <a:solidFill>
                  <a:srgbClr val="FEFEFE"/>
                </a:solidFill>
                <a:latin typeface="Calibri"/>
                <a:ea typeface="Calibri"/>
              </a:rPr>
              <a:t>Fal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l: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94"/>
              </a:lnSpc>
            </a:pPr>
            <a:endParaRPr lang="en-US" dirty="0" smtClean="0"/>
          </a:p>
          <a:p>
            <a:pPr marL="247650" hangingPunct="0">
              <a:lnSpc>
                <a:spcPct val="114583"/>
              </a:lnSpc>
            </a:pP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ist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Richter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Verwaltungsgerichtsbarkeit,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zuständig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für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Fragen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im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Zusammenhang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mit</a:t>
            </a:r>
            <a:r>
              <a:rPr lang="en-US" altLang="zh-CN" sz="1600" spc="-94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Atomkraft.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im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Gerichtssaal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trägt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eine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Plakette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mit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Aufschrift: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„Atomkraft?</a:t>
            </a:r>
            <a:r>
              <a:rPr lang="en-US" altLang="zh-CN" sz="1600" spc="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Nein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danke!“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Dienstvorgesetzte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untersagt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ihm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das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Tragen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unter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Hinweis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auf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das</a:t>
            </a:r>
            <a:r>
              <a:rPr lang="en-US" altLang="zh-CN" sz="1600" spc="4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Richtergesetz.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Dort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heißt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es: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„Der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Richter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hat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sich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innerhalb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außerhalb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seines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Amtes,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bei</a:t>
            </a:r>
            <a:r>
              <a:rPr lang="en-US" altLang="zh-CN" sz="1600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politischer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Betätigung,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so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zu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verhalten,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dass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das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Vertrauen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seine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Unabhängigkeit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nicht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gefährdet</a:t>
            </a:r>
            <a:r>
              <a:rPr lang="en-US" altLang="zh-CN" sz="1600" spc="-64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wird.“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995"/>
              </a:lnSpc>
            </a:pPr>
            <a:endParaRPr lang="en-US" dirty="0" smtClean="0"/>
          </a:p>
          <a:p>
            <a:pPr marL="0" indent="271462">
              <a:lnSpc>
                <a:spcPct val="101666"/>
              </a:lnSpc>
            </a:pPr>
            <a:r>
              <a:rPr lang="en-US" altLang="zh-CN" sz="1600" b="1" dirty="0">
                <a:solidFill>
                  <a:srgbClr val="FEFEFE"/>
                </a:solidFill>
                <a:latin typeface="Calibri"/>
                <a:ea typeface="Calibri"/>
              </a:rPr>
              <a:t>Frage: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ea typeface="Calibri"/>
              </a:rPr>
              <a:t>Ist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ea typeface="Calibri"/>
              </a:rPr>
              <a:t>Untersagung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ea typeface="Calibri"/>
              </a:rPr>
              <a:t>des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ea typeface="Calibri"/>
              </a:rPr>
              <a:t>Dienstvorgesetzten</a:t>
            </a:r>
            <a:r>
              <a:rPr lang="en-US" altLang="zh-CN" sz="1600" b="1" spc="-3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b="1" dirty="0">
                <a:solidFill>
                  <a:srgbClr val="FEFEFE"/>
                </a:solidFill>
                <a:latin typeface="Calibri"/>
                <a:ea typeface="Calibri"/>
              </a:rPr>
              <a:t>zulässig?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929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en-US" altLang="zh-CN" sz="1400" spc="-15" dirty="0">
                <a:solidFill>
                  <a:srgbClr val="000000"/>
                </a:solidFill>
                <a:latin typeface="Calibri"/>
                <a:ea typeface="Calibri"/>
              </a:rPr>
              <a:t>Prof.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Dr.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ea typeface="Calibri"/>
              </a:rPr>
              <a:t>jur.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Martin</a:t>
            </a:r>
            <a:r>
              <a:rPr lang="en-US" altLang="zh-CN" sz="14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Nolte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24"/>
          <p:cNvSpPr/>
          <p:nvPr/>
        </p:nvSpPr>
        <p:spPr>
          <a:xfrm>
            <a:off x="0" y="908050"/>
            <a:ext cx="9144000" cy="5638800"/>
          </a:xfrm>
          <a:custGeom>
            <a:avLst/>
            <a:gdLst>
              <a:gd name="connsiteX0" fmla="*/ 0 w 9144000"/>
              <a:gd name="connsiteY0" fmla="*/ 5638800 h 5638800"/>
              <a:gd name="connsiteX1" fmla="*/ 9144000 w 9144000"/>
              <a:gd name="connsiteY1" fmla="*/ 5638800 h 5638800"/>
              <a:gd name="connsiteX2" fmla="*/ 9144000 w 9144000"/>
              <a:gd name="connsiteY2" fmla="*/ 0 h 5638800"/>
              <a:gd name="connsiteX3" fmla="*/ 0 w 9144000"/>
              <a:gd name="connsiteY3" fmla="*/ 0 h 5638800"/>
              <a:gd name="connsiteX4" fmla="*/ 0 w 91440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638800">
                <a:moveTo>
                  <a:pt x="0" y="5638800"/>
                </a:moveTo>
                <a:lnTo>
                  <a:pt x="9144000" y="5638800"/>
                </a:lnTo>
                <a:lnTo>
                  <a:pt x="91440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solidFill>
            <a:srgbClr val="0052A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" y="160020"/>
            <a:ext cx="2385060" cy="617220"/>
          </a:xfrm>
          <a:prstGeom prst="rect">
            <a:avLst/>
          </a:prstGeom>
        </p:spPr>
      </p:pic>
      <p:sp>
        <p:nvSpPr>
          <p:cNvPr id="2" name="TextBox 26"/>
          <p:cNvSpPr txBox="1"/>
          <p:nvPr/>
        </p:nvSpPr>
        <p:spPr>
          <a:xfrm>
            <a:off x="8479790" y="438257"/>
            <a:ext cx="552877" cy="3718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Calibri"/>
                <a:ea typeface="Calibri"/>
              </a:rPr>
              <a:t>7/8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15290" y="1669051"/>
            <a:ext cx="8073837" cy="51664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33350">
              <a:lnSpc>
                <a:spcPct val="101666"/>
              </a:lnSpc>
            </a:pPr>
            <a:r>
              <a:rPr lang="en-US" altLang="zh-CN" sz="1800" b="1" spc="-5" dirty="0">
                <a:solidFill>
                  <a:srgbClr val="FEFEFE"/>
                </a:solidFill>
                <a:latin typeface="Calibri"/>
                <a:ea typeface="Calibri"/>
              </a:rPr>
              <a:t>Antwo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rt:</a:t>
            </a:r>
          </a:p>
          <a:p>
            <a:pPr>
              <a:lnSpc>
                <a:spcPts val="1714"/>
              </a:lnSpc>
            </a:pPr>
            <a:endParaRPr lang="en-US" dirty="0" smtClean="0"/>
          </a:p>
          <a:p>
            <a:pPr marL="133350" hangingPunct="0">
              <a:lnSpc>
                <a:spcPct val="115416"/>
              </a:lnSpc>
            </a:pP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Im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Ergebnis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ja,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allerdings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muss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stets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Grundsatz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Verhältnismäßigkeit</a:t>
            </a:r>
            <a:r>
              <a:rPr lang="en-US" altLang="zh-CN" sz="1800" spc="34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beachtet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spc="5" dirty="0">
                <a:solidFill>
                  <a:srgbClr val="FEFEFE"/>
                </a:solidFill>
                <a:latin typeface="Calibri"/>
                <a:ea typeface="Calibri"/>
              </a:rPr>
              <a:t>we</a:t>
            </a:r>
            <a:r>
              <a:rPr lang="en-US" altLang="zh-CN" sz="1800" dirty="0">
                <a:solidFill>
                  <a:srgbClr val="FEFEFE"/>
                </a:solidFill>
                <a:latin typeface="Calibri"/>
                <a:ea typeface="Calibri"/>
              </a:rPr>
              <a:t>rden.</a:t>
            </a:r>
          </a:p>
          <a:p>
            <a:pPr>
              <a:lnSpc>
                <a:spcPts val="1394"/>
              </a:lnSpc>
            </a:pPr>
            <a:endParaRPr lang="en-US" dirty="0" smtClean="0"/>
          </a:p>
          <a:p>
            <a:pPr marL="0" indent="133350">
              <a:lnSpc>
                <a:spcPct val="101666"/>
              </a:lnSpc>
            </a:pP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Was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versteht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man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unter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800" b="1" spc="-1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800" b="1" dirty="0">
                <a:solidFill>
                  <a:srgbClr val="FEFEFE"/>
                </a:solidFill>
                <a:latin typeface="Calibri"/>
                <a:ea typeface="Calibri"/>
              </a:rPr>
              <a:t>Verhältnismäßigkeit?</a:t>
            </a:r>
          </a:p>
          <a:p>
            <a:pPr>
              <a:lnSpc>
                <a:spcPts val="1589"/>
              </a:lnSpc>
            </a:pPr>
            <a:endParaRPr lang="en-US" dirty="0" smtClean="0"/>
          </a:p>
          <a:p>
            <a:pPr marL="133350" hangingPunct="0">
              <a:lnSpc>
                <a:spcPct val="114583"/>
              </a:lnSpc>
            </a:pP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Verhältnismäßig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ist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eine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Maßnahme,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wenn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einen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legitimen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Zweck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verfolgt,</a:t>
            </a:r>
            <a:r>
              <a:rPr lang="en-US" altLang="zh-CN" sz="1600" spc="-75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geeignet,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erforderlich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und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angemessen</a:t>
            </a:r>
            <a:r>
              <a:rPr lang="en-US" altLang="zh-CN" sz="1600" spc="-2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ist!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94"/>
              </a:lnSpc>
            </a:pPr>
            <a:endParaRPr lang="en-US" dirty="0" smtClean="0"/>
          </a:p>
          <a:p>
            <a:pPr marL="133350" hangingPunct="0">
              <a:lnSpc>
                <a:spcPct val="180833"/>
              </a:lnSpc>
            </a:pP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Geeignet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ist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eine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Maßnahme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dann,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wenn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einen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legitimen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Zweck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zumindest</a:t>
            </a:r>
            <a:r>
              <a:rPr lang="en-US" altLang="zh-CN" sz="1600" spc="-1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fördert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Erforderlich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ist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eine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Maßnahme,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wenn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mildeste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unter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gleichgeeigneten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Maßnahmen</a:t>
            </a:r>
            <a:r>
              <a:rPr lang="en-US" altLang="zh-CN" sz="1600" spc="-89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ist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Angemessen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ist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eine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Maßnahme,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wenn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das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Gewicht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für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sie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sprechenden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Umstände</a:t>
            </a:r>
            <a:r>
              <a:rPr lang="en-US" altLang="zh-CN" sz="1600" spc="-4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die</a:t>
            </a:r>
          </a:p>
          <a:p>
            <a:pPr marL="0" indent="133350">
              <a:lnSpc>
                <a:spcPct val="101666"/>
              </a:lnSpc>
            </a:pP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Belastung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für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den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Grundrechtsträger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überwiegt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(„nicht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mit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Kanonen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auf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Spatzen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1600" dirty="0">
                <a:solidFill>
                  <a:srgbClr val="FEFEFE"/>
                </a:solidFill>
                <a:latin typeface="Calibri"/>
                <a:ea typeface="Calibri"/>
              </a:rPr>
              <a:t>schießen!“)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620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en-US" altLang="zh-CN" sz="1400" spc="-15" dirty="0">
                <a:solidFill>
                  <a:srgbClr val="000000"/>
                </a:solidFill>
                <a:latin typeface="Calibri"/>
                <a:ea typeface="Calibri"/>
              </a:rPr>
              <a:t>Prof.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Dr.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ea typeface="Calibri"/>
              </a:rPr>
              <a:t>jur.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Martin</a:t>
            </a:r>
            <a:r>
              <a:rPr lang="en-US" altLang="zh-CN" sz="14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Nolte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8"/>
          <p:cNvSpPr/>
          <p:nvPr/>
        </p:nvSpPr>
        <p:spPr>
          <a:xfrm>
            <a:off x="0" y="908050"/>
            <a:ext cx="9144000" cy="5638800"/>
          </a:xfrm>
          <a:custGeom>
            <a:avLst/>
            <a:gdLst>
              <a:gd name="connsiteX0" fmla="*/ 0 w 9144000"/>
              <a:gd name="connsiteY0" fmla="*/ 5638800 h 5638800"/>
              <a:gd name="connsiteX1" fmla="*/ 9144000 w 9144000"/>
              <a:gd name="connsiteY1" fmla="*/ 5638800 h 5638800"/>
              <a:gd name="connsiteX2" fmla="*/ 9144000 w 9144000"/>
              <a:gd name="connsiteY2" fmla="*/ 0 h 5638800"/>
              <a:gd name="connsiteX3" fmla="*/ 0 w 9144000"/>
              <a:gd name="connsiteY3" fmla="*/ 0 h 5638800"/>
              <a:gd name="connsiteX4" fmla="*/ 0 w 91440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638800">
                <a:moveTo>
                  <a:pt x="0" y="5638800"/>
                </a:moveTo>
                <a:lnTo>
                  <a:pt x="9144000" y="5638800"/>
                </a:lnTo>
                <a:lnTo>
                  <a:pt x="91440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solidFill>
            <a:srgbClr val="0052A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" y="160020"/>
            <a:ext cx="2385060" cy="617220"/>
          </a:xfrm>
          <a:prstGeom prst="rect">
            <a:avLst/>
          </a:prstGeom>
        </p:spPr>
      </p:pic>
      <p:sp>
        <p:nvSpPr>
          <p:cNvPr id="2" name="TextBox 30"/>
          <p:cNvSpPr txBox="1"/>
          <p:nvPr/>
        </p:nvSpPr>
        <p:spPr>
          <a:xfrm>
            <a:off x="8479790" y="438257"/>
            <a:ext cx="552877" cy="3718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Calibri"/>
                <a:ea typeface="Calibri"/>
              </a:rPr>
              <a:t>8/8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415290" y="3361289"/>
            <a:ext cx="6835617" cy="34742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489075">
              <a:lnSpc>
                <a:spcPct val="101666"/>
              </a:lnSpc>
            </a:pPr>
            <a:r>
              <a:rPr lang="en-US" altLang="zh-CN" sz="2400" b="1" dirty="0">
                <a:solidFill>
                  <a:srgbClr val="FEFEFE"/>
                </a:solidFill>
                <a:latin typeface="Calibri"/>
                <a:ea typeface="Calibri"/>
              </a:rPr>
              <a:t>Herzlichen</a:t>
            </a:r>
            <a:r>
              <a:rPr lang="en-US" altLang="zh-CN" sz="24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2400" b="1" dirty="0">
                <a:solidFill>
                  <a:srgbClr val="FEFEFE"/>
                </a:solidFill>
                <a:latin typeface="Calibri"/>
                <a:ea typeface="Calibri"/>
              </a:rPr>
              <a:t>Dank</a:t>
            </a:r>
            <a:r>
              <a:rPr lang="en-US" altLang="zh-CN" sz="24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2400" b="1" dirty="0">
                <a:solidFill>
                  <a:srgbClr val="FEFEFE"/>
                </a:solidFill>
                <a:latin typeface="Calibri"/>
                <a:ea typeface="Calibri"/>
              </a:rPr>
              <a:t>für</a:t>
            </a:r>
            <a:r>
              <a:rPr lang="en-US" altLang="zh-CN" sz="2400" b="1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2400" b="1" dirty="0">
                <a:solidFill>
                  <a:srgbClr val="FEFEFE"/>
                </a:solidFill>
                <a:latin typeface="Calibri"/>
                <a:ea typeface="Calibri"/>
              </a:rPr>
              <a:t>Ihre</a:t>
            </a:r>
            <a:r>
              <a:rPr lang="en-US" altLang="zh-CN" sz="2400" b="1" spc="-34" dirty="0">
                <a:solidFill>
                  <a:srgbClr val="FEFEFE"/>
                </a:solidFill>
                <a:latin typeface="Calibri"/>
                <a:cs typeface="Calibri"/>
              </a:rPr>
              <a:t> </a:t>
            </a:r>
            <a:r>
              <a:rPr lang="en-US" altLang="zh-CN" sz="2400" b="1" dirty="0">
                <a:solidFill>
                  <a:srgbClr val="FEFEFE"/>
                </a:solidFill>
                <a:latin typeface="Calibri"/>
                <a:ea typeface="Calibri"/>
              </a:rPr>
              <a:t>Aufmerksamkeit!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720"/>
              </a:lnSpc>
            </a:pPr>
            <a:endParaRPr lang="en-US" dirty="0" smtClean="0"/>
          </a:p>
          <a:p>
            <a:pPr marL="0">
              <a:lnSpc>
                <a:spcPct val="101666"/>
              </a:lnSpc>
            </a:pPr>
            <a:r>
              <a:rPr lang="en-US" altLang="zh-CN" sz="1400" spc="-15" dirty="0">
                <a:solidFill>
                  <a:srgbClr val="000000"/>
                </a:solidFill>
                <a:latin typeface="Calibri"/>
                <a:ea typeface="Calibri"/>
              </a:rPr>
              <a:t>Prof.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Dr.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10" dirty="0">
                <a:solidFill>
                  <a:srgbClr val="000000"/>
                </a:solidFill>
                <a:latin typeface="Calibri"/>
                <a:ea typeface="Calibri"/>
              </a:rPr>
              <a:t>jur.</a:t>
            </a:r>
            <a:r>
              <a:rPr lang="en-US" altLang="zh-CN" sz="14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Martin</a:t>
            </a:r>
            <a:r>
              <a:rPr lang="en-US" altLang="zh-CN" sz="14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1400" spc="-20" dirty="0">
                <a:solidFill>
                  <a:srgbClr val="000000"/>
                </a:solidFill>
                <a:latin typeface="Calibri"/>
                <a:ea typeface="Calibri"/>
              </a:rPr>
              <a:t>Nolte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853</Words>
  <Application>Microsoft Office PowerPoint</Application>
  <PresentationFormat>Bildschirmpräsentation (4:3)</PresentationFormat>
  <Paragraphs>173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宋体</vt:lpstr>
      <vt:lpstr>Arial</vt:lpstr>
      <vt:lpstr>Calibri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Nolte, Martin</dc:creator>
  <cp:lastModifiedBy>Nolte, Martin</cp:lastModifiedBy>
  <cp:revision>2</cp:revision>
  <dcterms:created xsi:type="dcterms:W3CDTF">2011-01-21T15:00:27Z</dcterms:created>
  <dcterms:modified xsi:type="dcterms:W3CDTF">2023-01-10T10:26:39Z</dcterms:modified>
</cp:coreProperties>
</file>